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7" r:id="rId3"/>
    <p:sldId id="257" r:id="rId4"/>
    <p:sldId id="266" r:id="rId5"/>
    <p:sldId id="268" r:id="rId6"/>
    <p:sldId id="274" r:id="rId7"/>
    <p:sldId id="258" r:id="rId8"/>
    <p:sldId id="273" r:id="rId9"/>
    <p:sldId id="269" r:id="rId10"/>
    <p:sldId id="259" r:id="rId11"/>
    <p:sldId id="260" r:id="rId12"/>
    <p:sldId id="261" r:id="rId13"/>
    <p:sldId id="263" r:id="rId14"/>
    <p:sldId id="264" r:id="rId15"/>
    <p:sldId id="265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35592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27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3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03974-E987-4A27-9C45-9666A5390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917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453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455878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44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735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29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2629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2736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0386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Measurements </a:t>
            </a:r>
            <a:r>
              <a:rPr lang="en-US" dirty="0" smtClean="0"/>
              <a:t>in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5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8120" y="3031299"/>
            <a:ext cx="5235879" cy="3826701"/>
            <a:chOff x="3429000" y="2752725"/>
            <a:chExt cx="5715000" cy="4105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2752725"/>
              <a:ext cx="5715000" cy="41052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0164022">
              <a:off x="3958389" y="4138863"/>
              <a:ext cx="10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Standard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rot="20164022">
              <a:off x="4312553" y="5294518"/>
              <a:ext cx="797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Metric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71" y="0"/>
            <a:ext cx="8580328" cy="8573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4a. Tools for Measurement: Length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96" y="791746"/>
            <a:ext cx="8176364" cy="3581400"/>
          </a:xfrm>
        </p:spPr>
        <p:txBody>
          <a:bodyPr/>
          <a:lstStyle/>
          <a:p>
            <a:r>
              <a:rPr lang="en-US" u="sng" dirty="0" smtClean="0"/>
              <a:t>Length is the distance between 2 points.</a:t>
            </a:r>
          </a:p>
          <a:p>
            <a:r>
              <a:rPr lang="en-US" u="sng" dirty="0" smtClean="0"/>
              <a:t>We use a Standard Ruler/ Meter Stick to measure length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Pay attention to the side of the ruler you use. </a:t>
            </a:r>
          </a:p>
          <a:p>
            <a:r>
              <a:rPr lang="en-US" dirty="0" smtClean="0"/>
              <a:t>One side is often Standard. </a:t>
            </a:r>
          </a:p>
          <a:p>
            <a:r>
              <a:rPr lang="en-US" dirty="0" smtClean="0"/>
              <a:t>The side we want to use is the metric side where the numbers are much closer together.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7" y="3169086"/>
            <a:ext cx="3888153" cy="1778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0343" y="437008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Caliper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5316" b="29444"/>
          <a:stretch/>
        </p:blipFill>
        <p:spPr>
          <a:xfrm>
            <a:off x="-14268" y="5027365"/>
            <a:ext cx="3896313" cy="17626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2512" y="6315542"/>
            <a:ext cx="129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0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0" r="99000">
                        <a14:foregroundMark x1="16600" y1="39800" x2="2600" y2="5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309" y="4262992"/>
            <a:ext cx="2944921" cy="2944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800" b="75200" l="2700" r="94700"/>
                    </a14:imgEffect>
                  </a14:imgLayer>
                </a14:imgProps>
              </a:ext>
            </a:extLst>
          </a:blip>
          <a:srcRect t="23732" b="23797"/>
          <a:stretch/>
        </p:blipFill>
        <p:spPr>
          <a:xfrm>
            <a:off x="2971898" y="2648212"/>
            <a:ext cx="6720017" cy="3526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11" y="0"/>
            <a:ext cx="7200900" cy="1485900"/>
          </a:xfrm>
        </p:spPr>
        <p:txBody>
          <a:bodyPr/>
          <a:lstStyle/>
          <a:p>
            <a:r>
              <a:rPr lang="en-US" dirty="0" smtClean="0"/>
              <a:t>4b. Tools for Measurement:</a:t>
            </a:r>
            <a:br>
              <a:rPr lang="en-US" dirty="0" smtClean="0"/>
            </a:br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10" y="1296444"/>
            <a:ext cx="8390873" cy="3581400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Mass is the measurement of how much matter a substance has.</a:t>
            </a:r>
          </a:p>
          <a:p>
            <a:r>
              <a:rPr lang="en-US" sz="2400" dirty="0" smtClean="0"/>
              <a:t>It’s not weight, which is dependent on gravity.</a:t>
            </a:r>
          </a:p>
          <a:p>
            <a:r>
              <a:rPr lang="en-US" sz="2400" dirty="0" smtClean="0"/>
              <a:t>Your mass on Earth is the same everywhere in the universe.</a:t>
            </a:r>
          </a:p>
          <a:p>
            <a:r>
              <a:rPr lang="en-US" sz="2400" u="sng" dirty="0" smtClean="0"/>
              <a:t>We use:</a:t>
            </a:r>
          </a:p>
          <a:p>
            <a:r>
              <a:rPr lang="en-US" sz="2400" u="sng" dirty="0" smtClean="0"/>
              <a:t>Triple Beam Balance</a:t>
            </a:r>
          </a:p>
          <a:p>
            <a:r>
              <a:rPr lang="en-US" sz="2400" u="sng" dirty="0" smtClean="0"/>
              <a:t>Digital Scale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4184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51" y="0"/>
            <a:ext cx="7200900" cy="1485900"/>
          </a:xfrm>
        </p:spPr>
        <p:txBody>
          <a:bodyPr/>
          <a:lstStyle/>
          <a:p>
            <a:r>
              <a:rPr lang="en-US" dirty="0" smtClean="0"/>
              <a:t>Tools for Measurement:</a:t>
            </a:r>
            <a:br>
              <a:rPr lang="en-US" dirty="0" smtClean="0"/>
            </a:br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51" y="1485899"/>
            <a:ext cx="7023970" cy="5076697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Volume is a measurement of how much space a substance takes up.</a:t>
            </a:r>
          </a:p>
          <a:p>
            <a:r>
              <a:rPr lang="en-US" sz="2400" u="sng" dirty="0" smtClean="0"/>
              <a:t>For regular 3-D shapes we can measure the sides and calculate the volume</a:t>
            </a:r>
          </a:p>
          <a:p>
            <a:pPr lvl="1"/>
            <a:r>
              <a:rPr lang="en-US" sz="2400" dirty="0" smtClean="0"/>
              <a:t>For example, the volume of a cube is measured by multiplying the length x width x height.</a:t>
            </a:r>
          </a:p>
          <a:p>
            <a:r>
              <a:rPr lang="en-US" sz="2400" u="sng" dirty="0" smtClean="0"/>
              <a:t>For fluids, we use graduated cylinders or beaker-type containers</a:t>
            </a:r>
            <a:r>
              <a:rPr lang="en-US" sz="2400" dirty="0" smtClean="0"/>
              <a:t> to measure how much of the fluid we have.</a:t>
            </a:r>
          </a:p>
          <a:p>
            <a:r>
              <a:rPr lang="en-US" sz="2400" u="sng" dirty="0" smtClean="0"/>
              <a:t>For irregularly-shaped solids, we can </a:t>
            </a:r>
            <a:r>
              <a:rPr lang="en-US" sz="2400" dirty="0" smtClean="0"/>
              <a:t>add the substance to a known quantity of fluid and </a:t>
            </a:r>
            <a:r>
              <a:rPr lang="en-US" sz="2400" u="sng" dirty="0" smtClean="0"/>
              <a:t>measure the displaced volume of fluid.</a:t>
            </a:r>
            <a:endParaRPr lang="en-US" sz="2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20" b="97661" l="28333" r="67167"/>
                    </a14:imgEffect>
                  </a14:imgLayer>
                </a14:imgProps>
              </a:ext>
            </a:extLst>
          </a:blip>
          <a:srcRect l="27440" r="28116"/>
          <a:stretch/>
        </p:blipFill>
        <p:spPr>
          <a:xfrm>
            <a:off x="7565721" y="658728"/>
            <a:ext cx="1841326" cy="59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5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+mj-lt"/>
              </a:rPr>
              <a:t>Measuring Volume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640080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Top Image: http://www.tea.state.tx.us/student.assessment/resources/online/2006/grade8/science/images/20graphicaa.gif</a:t>
            </a:r>
            <a:br>
              <a:rPr lang="en-US" altLang="en-US" sz="1000"/>
            </a:br>
            <a:r>
              <a:rPr lang="en-US" altLang="en-US" sz="1000"/>
              <a:t>Bottom Image: http://morrisonlabs.com/meniscus.htm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00400" y="990600"/>
            <a:ext cx="566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We will be using </a:t>
            </a:r>
            <a:r>
              <a:rPr lang="en-US" altLang="en-US" sz="2000" b="1" dirty="0">
                <a:latin typeface="+mj-lt"/>
              </a:rPr>
              <a:t>graduated cylinders</a:t>
            </a:r>
            <a:r>
              <a:rPr lang="en-US" altLang="en-US" sz="2000" dirty="0">
                <a:latin typeface="+mj-lt"/>
              </a:rPr>
              <a:t> to find the volume of liquids and other objects</a:t>
            </a:r>
            <a:r>
              <a:rPr lang="en-US" altLang="en-US" sz="2000" dirty="0" smtClean="0">
                <a:latin typeface="+mj-lt"/>
              </a:rPr>
              <a:t>. Fluids create a meniscus.</a:t>
            </a:r>
            <a:endParaRPr lang="en-US" altLang="en-US" sz="2000" dirty="0">
              <a:latin typeface="+mj-lt"/>
            </a:endParaRPr>
          </a:p>
        </p:txBody>
      </p:sp>
      <p:pic>
        <p:nvPicPr>
          <p:cNvPr id="5126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2"/>
          <a:stretch>
            <a:fillRect/>
          </a:stretch>
        </p:blipFill>
        <p:spPr bwMode="auto">
          <a:xfrm>
            <a:off x="3596" y="350730"/>
            <a:ext cx="2788818" cy="360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32"/>
          <p:cNvSpPr txBox="1">
            <a:spLocks noChangeArrowheads="1"/>
          </p:cNvSpPr>
          <p:nvPr/>
        </p:nvSpPr>
        <p:spPr bwMode="auto">
          <a:xfrm>
            <a:off x="3124200" y="2082800"/>
            <a:ext cx="5943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u="sng" dirty="0">
                <a:latin typeface="+mj-lt"/>
              </a:rPr>
              <a:t>Read the measurement based on the bottom of the </a:t>
            </a:r>
            <a:r>
              <a:rPr lang="en-US" altLang="en-US" sz="2000" b="1" u="sng" dirty="0">
                <a:latin typeface="+mj-lt"/>
              </a:rPr>
              <a:t>meniscus</a:t>
            </a:r>
            <a:r>
              <a:rPr lang="en-US" altLang="en-US" sz="2000" u="sng" dirty="0">
                <a:latin typeface="+mj-lt"/>
              </a:rPr>
              <a:t> or curve</a:t>
            </a:r>
            <a:r>
              <a:rPr lang="en-US" altLang="en-US" sz="2000" dirty="0">
                <a:latin typeface="+mj-lt"/>
              </a:rPr>
              <a:t>. When using a real cylinder, make sure you are eye-level with the level of the water.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What is the volume of water in the cylinder? _____mL</a:t>
            </a:r>
          </a:p>
        </p:txBody>
      </p:sp>
      <p:sp>
        <p:nvSpPr>
          <p:cNvPr id="5128" name="Line 33"/>
          <p:cNvSpPr>
            <a:spLocks noChangeShapeType="1"/>
          </p:cNvSpPr>
          <p:nvPr/>
        </p:nvSpPr>
        <p:spPr bwMode="auto">
          <a:xfrm flipH="1" flipV="1">
            <a:off x="2167003" y="1490597"/>
            <a:ext cx="1033397" cy="1100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9" name="Group 38"/>
          <p:cNvGrpSpPr>
            <a:grpSpLocks/>
          </p:cNvGrpSpPr>
          <p:nvPr/>
        </p:nvGrpSpPr>
        <p:grpSpPr bwMode="auto">
          <a:xfrm>
            <a:off x="533400" y="4035426"/>
            <a:ext cx="8331200" cy="2062162"/>
            <a:chOff x="336" y="2542"/>
            <a:chExt cx="5248" cy="1299"/>
          </a:xfrm>
        </p:grpSpPr>
        <p:pic>
          <p:nvPicPr>
            <p:cNvPr id="5130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715"/>
              <a:ext cx="1434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1840" y="2542"/>
              <a:ext cx="3744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+mj-lt"/>
                </a:rPr>
                <a:t>What causes the meniscus?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 dirty="0">
                  <a:latin typeface="+mj-lt"/>
                </a:rPr>
                <a:t>A concave meniscus occurs when the molecules of the liquid attract those of the container.  The glass attracts the water </a:t>
              </a:r>
              <a:r>
                <a:rPr lang="en-US" altLang="en-US" dirty="0" smtClean="0">
                  <a:latin typeface="+mj-lt"/>
                </a:rPr>
                <a:t>and it sticks to </a:t>
              </a:r>
              <a:r>
                <a:rPr lang="en-US" altLang="en-US" dirty="0">
                  <a:latin typeface="+mj-lt"/>
                </a:rPr>
                <a:t>the </a:t>
              </a:r>
              <a:r>
                <a:rPr lang="en-US" altLang="en-US" dirty="0" smtClean="0">
                  <a:latin typeface="+mj-lt"/>
                </a:rPr>
                <a:t>sides “climbing” up the glass in a way.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 dirty="0" smtClean="0">
                  <a:latin typeface="+mj-lt"/>
                </a:rPr>
                <a:t>The sag in the middle is gravity pulling down on the water.</a:t>
              </a:r>
              <a:endParaRPr lang="en-US" alt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456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+mj-lt"/>
              </a:rPr>
              <a:t>Measuring Solid Volume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173" name="Group 19"/>
          <p:cNvGrpSpPr>
            <a:grpSpLocks/>
          </p:cNvGrpSpPr>
          <p:nvPr/>
        </p:nvGrpSpPr>
        <p:grpSpPr bwMode="auto">
          <a:xfrm>
            <a:off x="381000" y="838200"/>
            <a:ext cx="2895600" cy="2197100"/>
            <a:chOff x="3360" y="576"/>
            <a:chExt cx="1824" cy="1384"/>
          </a:xfrm>
        </p:grpSpPr>
        <p:sp>
          <p:nvSpPr>
            <p:cNvPr id="7181" name="AutoShape 12"/>
            <p:cNvSpPr>
              <a:spLocks noChangeArrowheads="1"/>
            </p:cNvSpPr>
            <p:nvPr/>
          </p:nvSpPr>
          <p:spPr bwMode="auto">
            <a:xfrm>
              <a:off x="3360" y="576"/>
              <a:ext cx="1313" cy="1113"/>
            </a:xfrm>
            <a:prstGeom prst="cube">
              <a:avLst>
                <a:gd name="adj" fmla="val 25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2" name="Text Box 13"/>
            <p:cNvSpPr txBox="1">
              <a:spLocks noChangeArrowheads="1"/>
            </p:cNvSpPr>
            <p:nvPr/>
          </p:nvSpPr>
          <p:spPr bwMode="auto">
            <a:xfrm>
              <a:off x="3553" y="1729"/>
              <a:ext cx="5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10 cm</a:t>
              </a:r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4605" y="854"/>
              <a:ext cx="5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9 cm</a:t>
              </a:r>
            </a:p>
          </p:txBody>
        </p:sp>
        <p:sp>
          <p:nvSpPr>
            <p:cNvPr id="7184" name="Text Box 15"/>
            <p:cNvSpPr txBox="1">
              <a:spLocks noChangeArrowheads="1"/>
            </p:cNvSpPr>
            <p:nvPr/>
          </p:nvSpPr>
          <p:spPr bwMode="auto">
            <a:xfrm>
              <a:off x="4441" y="1490"/>
              <a:ext cx="5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8 cm</a:t>
              </a:r>
            </a:p>
          </p:txBody>
        </p:sp>
      </p:grp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411538" y="847943"/>
            <a:ext cx="49466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+mj-lt"/>
              </a:rPr>
              <a:t>We can measure the volume of regular object using the formula </a:t>
            </a:r>
            <a:endParaRPr lang="en-US" altLang="en-US" sz="200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latin typeface="+mj-lt"/>
              </a:rPr>
              <a:t>length </a:t>
            </a:r>
            <a:r>
              <a:rPr lang="en-US" altLang="en-US" sz="2000" b="1" dirty="0">
                <a:latin typeface="+mj-lt"/>
              </a:rPr>
              <a:t>x width x height</a:t>
            </a:r>
            <a:r>
              <a:rPr lang="en-US" altLang="en-US" sz="2000" dirty="0">
                <a:latin typeface="+mj-lt"/>
              </a:rPr>
              <a:t>.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3200400" y="2133600"/>
            <a:ext cx="579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__9cm__ </a:t>
            </a:r>
            <a:r>
              <a:rPr lang="en-US" altLang="en-US" dirty="0"/>
              <a:t>X </a:t>
            </a:r>
            <a:r>
              <a:rPr lang="en-US" altLang="en-US" dirty="0" smtClean="0"/>
              <a:t>__8cm___ </a:t>
            </a:r>
            <a:r>
              <a:rPr lang="en-US" altLang="en-US" dirty="0"/>
              <a:t>X </a:t>
            </a:r>
            <a:r>
              <a:rPr lang="en-US" altLang="en-US" dirty="0" smtClean="0"/>
              <a:t>__10cm___ </a:t>
            </a:r>
            <a:r>
              <a:rPr lang="en-US" altLang="en-US" dirty="0"/>
              <a:t>= </a:t>
            </a:r>
            <a:r>
              <a:rPr lang="en-US" altLang="en-US" dirty="0" smtClean="0"/>
              <a:t>__720cm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___</a:t>
            </a:r>
            <a:endParaRPr lang="en-US" altLang="en-US" dirty="0"/>
          </a:p>
        </p:txBody>
      </p:sp>
      <p:grpSp>
        <p:nvGrpSpPr>
          <p:cNvPr id="7176" name="Group 23"/>
          <p:cNvGrpSpPr>
            <a:grpSpLocks/>
          </p:cNvGrpSpPr>
          <p:nvPr/>
        </p:nvGrpSpPr>
        <p:grpSpPr bwMode="auto">
          <a:xfrm>
            <a:off x="395288" y="3085069"/>
            <a:ext cx="8199437" cy="1963738"/>
            <a:chOff x="259" y="2076"/>
            <a:chExt cx="5165" cy="1237"/>
          </a:xfrm>
        </p:grpSpPr>
        <p:sp>
          <p:nvSpPr>
            <p:cNvPr id="7178" name="Text Box 5"/>
            <p:cNvSpPr txBox="1">
              <a:spLocks noChangeArrowheads="1"/>
            </p:cNvSpPr>
            <p:nvPr/>
          </p:nvSpPr>
          <p:spPr bwMode="auto">
            <a:xfrm>
              <a:off x="259" y="2076"/>
              <a:ext cx="51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+mj-lt"/>
                </a:rPr>
                <a:t>We can measure the volume of </a:t>
              </a:r>
              <a:r>
                <a:rPr lang="en-US" altLang="en-US" sz="2000" dirty="0" smtClean="0">
                  <a:latin typeface="+mj-lt"/>
                </a:rPr>
                <a:t>irregular </a:t>
              </a:r>
              <a:r>
                <a:rPr lang="en-US" altLang="en-US" sz="2000" dirty="0">
                  <a:latin typeface="+mj-lt"/>
                </a:rPr>
                <a:t>object using </a:t>
              </a:r>
              <a:r>
                <a:rPr lang="en-US" altLang="en-US" sz="2000" b="1" dirty="0">
                  <a:latin typeface="+mj-lt"/>
                </a:rPr>
                <a:t>water displacement</a:t>
              </a:r>
              <a:r>
                <a:rPr lang="en-US" altLang="en-US" sz="2000" dirty="0">
                  <a:latin typeface="+mj-lt"/>
                </a:rPr>
                <a:t>. </a:t>
              </a:r>
            </a:p>
          </p:txBody>
        </p:sp>
        <p:sp>
          <p:nvSpPr>
            <p:cNvPr id="7180" name="Text Box 18"/>
            <p:cNvSpPr txBox="1">
              <a:spLocks noChangeArrowheads="1"/>
            </p:cNvSpPr>
            <p:nvPr/>
          </p:nvSpPr>
          <p:spPr bwMode="auto">
            <a:xfrm>
              <a:off x="319" y="2402"/>
              <a:ext cx="2352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600" dirty="0">
                  <a:latin typeface="+mj-lt"/>
                </a:rPr>
                <a:t>Amount of H</a:t>
              </a:r>
              <a:r>
                <a:rPr lang="en-US" altLang="en-US" sz="1600" baseline="-25000" dirty="0">
                  <a:latin typeface="+mj-lt"/>
                </a:rPr>
                <a:t>2</a:t>
              </a:r>
              <a:r>
                <a:rPr lang="en-US" altLang="en-US" sz="1600" dirty="0">
                  <a:latin typeface="+mj-lt"/>
                </a:rPr>
                <a:t>O with object = </a:t>
              </a:r>
              <a:r>
                <a:rPr lang="en-US" altLang="en-US" sz="1600" dirty="0" smtClean="0">
                  <a:latin typeface="+mj-lt"/>
                </a:rPr>
                <a:t>50.0mL</a:t>
              </a:r>
              <a:r>
                <a:rPr lang="en-US" altLang="en-US" sz="1600" dirty="0">
                  <a:latin typeface="+mj-lt"/>
                </a:rPr>
                <a:t/>
              </a:r>
              <a:br>
                <a:rPr lang="en-US" altLang="en-US" sz="1600" dirty="0">
                  <a:latin typeface="+mj-lt"/>
                </a:rPr>
              </a:br>
              <a:endParaRPr lang="en-US" altLang="en-US" sz="1600" dirty="0" smtClean="0">
                <a:latin typeface="+mj-lt"/>
              </a:endParaRPr>
            </a:p>
            <a:p>
              <a:pPr algn="r" eaLnBrk="1" hangingPunct="1">
                <a:spcBef>
                  <a:spcPct val="50000"/>
                </a:spcBef>
              </a:pPr>
              <a:r>
                <a:rPr lang="en-US" altLang="en-US" sz="1600" dirty="0" smtClean="0">
                  <a:latin typeface="+mj-lt"/>
                </a:rPr>
                <a:t>Amount </a:t>
              </a:r>
              <a:r>
                <a:rPr lang="en-US" altLang="en-US" sz="1600" dirty="0">
                  <a:latin typeface="+mj-lt"/>
                </a:rPr>
                <a:t>of H</a:t>
              </a:r>
              <a:r>
                <a:rPr lang="en-US" altLang="en-US" sz="1600" baseline="-25000" dirty="0">
                  <a:latin typeface="+mj-lt"/>
                </a:rPr>
                <a:t>2</a:t>
              </a:r>
              <a:r>
                <a:rPr lang="en-US" altLang="en-US" sz="1600" dirty="0">
                  <a:latin typeface="+mj-lt"/>
                </a:rPr>
                <a:t>O without object = </a:t>
              </a:r>
              <a:r>
                <a:rPr lang="en-US" altLang="en-US" sz="1600" dirty="0" smtClean="0">
                  <a:latin typeface="+mj-lt"/>
                </a:rPr>
                <a:t>60.5mL</a:t>
              </a:r>
              <a:r>
                <a:rPr lang="en-US" altLang="en-US" sz="1600" dirty="0">
                  <a:latin typeface="+mj-lt"/>
                </a:rPr>
                <a:t/>
              </a:r>
              <a:br>
                <a:rPr lang="en-US" altLang="en-US" sz="1600" dirty="0">
                  <a:latin typeface="+mj-lt"/>
                </a:rPr>
              </a:br>
              <a:r>
                <a:rPr lang="en-US" altLang="en-US" sz="1600" dirty="0">
                  <a:latin typeface="+mj-lt"/>
                </a:rPr>
                <a:t/>
              </a:r>
              <a:br>
                <a:rPr lang="en-US" altLang="en-US" sz="1600" dirty="0">
                  <a:latin typeface="+mj-lt"/>
                </a:rPr>
              </a:br>
              <a:r>
                <a:rPr lang="en-US" altLang="en-US" sz="1600" dirty="0">
                  <a:latin typeface="+mj-lt"/>
                </a:rPr>
                <a:t>Difference = Volume = </a:t>
              </a:r>
              <a:r>
                <a:rPr lang="en-US" altLang="en-US" sz="1600" dirty="0" smtClean="0">
                  <a:latin typeface="+mj-lt"/>
                </a:rPr>
                <a:t>10.5mL</a:t>
              </a:r>
              <a:endParaRPr lang="en-US" altLang="en-US" sz="1600" dirty="0">
                <a:latin typeface="+mj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8" y="3534885"/>
            <a:ext cx="4942486" cy="29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2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51" y="0"/>
            <a:ext cx="7200900" cy="1485900"/>
          </a:xfrm>
        </p:spPr>
        <p:txBody>
          <a:bodyPr/>
          <a:lstStyle/>
          <a:p>
            <a:r>
              <a:rPr lang="en-US" dirty="0" smtClean="0"/>
              <a:t>Tools for Measurement:</a:t>
            </a:r>
            <a:br>
              <a:rPr lang="en-US" dirty="0" smtClean="0"/>
            </a:b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51" y="1485899"/>
            <a:ext cx="8151312" cy="5076697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4d. Temperature is a comparative measurement of how hot or cold something is.</a:t>
            </a:r>
          </a:p>
          <a:p>
            <a:r>
              <a:rPr lang="en-US" sz="2800" dirty="0" smtClean="0"/>
              <a:t>You’re probably used to using Fahrenheit, but in science we use the Kelvin (K), which is the same as Celsius (C) just starting </a:t>
            </a:r>
            <a:r>
              <a:rPr lang="en-US" sz="2800" dirty="0" smtClean="0"/>
              <a:t>273 </a:t>
            </a:r>
            <a:r>
              <a:rPr lang="en-US" sz="2800" dirty="0" smtClean="0"/>
              <a:t>degrees Celsius colder.</a:t>
            </a:r>
          </a:p>
          <a:p>
            <a:r>
              <a:rPr lang="en-US" sz="2800" dirty="0" smtClean="0"/>
              <a:t>Absolute zero = 0 Kelvin or </a:t>
            </a:r>
            <a:r>
              <a:rPr lang="en-US" sz="2800" dirty="0" smtClean="0"/>
              <a:t>-273°C</a:t>
            </a:r>
            <a:endParaRPr lang="en-US" sz="2800" dirty="0" smtClean="0"/>
          </a:p>
          <a:p>
            <a:r>
              <a:rPr lang="en-US" sz="2800" dirty="0" smtClean="0"/>
              <a:t>Freezing point of water = </a:t>
            </a:r>
            <a:r>
              <a:rPr lang="en-US" sz="2800" dirty="0" smtClean="0"/>
              <a:t>273K </a:t>
            </a:r>
            <a:r>
              <a:rPr lang="en-US" sz="2800" dirty="0"/>
              <a:t>or 0°C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400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"/>
            <a:ext cx="7200900" cy="842211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986589"/>
            <a:ext cx="7622005" cy="56789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were measuring the width of the room, which device would you use?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/>
              <a:t>A clock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/>
              <a:t>Graduated cylinder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 smtClean="0"/>
              <a:t>Triple beam balance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 smtClean="0"/>
              <a:t>Meter stick</a:t>
            </a:r>
          </a:p>
          <a:p>
            <a:r>
              <a:rPr lang="en-US" dirty="0" smtClean="0"/>
              <a:t>If you were measuring the mass of a book, which device would you use?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/>
              <a:t>Triple beam balance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/>
              <a:t>Meter stick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/>
              <a:t>Graduated cylinder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/>
              <a:t>A clock</a:t>
            </a:r>
          </a:p>
          <a:p>
            <a:r>
              <a:rPr lang="en-US" dirty="0" smtClean="0"/>
              <a:t>If you were measuring the length of a book, which device would you use?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 smtClean="0"/>
              <a:t>A meter stick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 smtClean="0"/>
              <a:t>A stick (with no marking)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 smtClean="0"/>
              <a:t>Another book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dirty="0" smtClean="0"/>
              <a:t>A piece of string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27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459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Taking Measurements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67" y="1588168"/>
            <a:ext cx="8054234" cy="4704348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 picked up several worksheets.</a:t>
            </a:r>
          </a:p>
          <a:p>
            <a:r>
              <a:rPr lang="en-US" sz="2800" dirty="0" smtClean="0"/>
              <a:t>These are to practice reading the measuring devices you will use tomorrow. </a:t>
            </a:r>
          </a:p>
          <a:p>
            <a:r>
              <a:rPr lang="en-US" sz="2800" dirty="0" smtClean="0"/>
              <a:t>Let’s go through an example on each page, then you will have the rest of class to finish up.</a:t>
            </a:r>
          </a:p>
          <a:p>
            <a:r>
              <a:rPr lang="en-US" sz="2800" dirty="0" smtClean="0"/>
              <a:t>We will check </a:t>
            </a:r>
            <a:r>
              <a:rPr lang="en-US" sz="2800" dirty="0" smtClean="0"/>
              <a:t>on Monday</a:t>
            </a:r>
            <a:endParaRPr lang="en-US" sz="2800" dirty="0" smtClean="0"/>
          </a:p>
          <a:p>
            <a:r>
              <a:rPr lang="en-US" sz="2800" dirty="0" smtClean="0"/>
              <a:t>Remember, read all visible markings (even if they don’t have a number printed) on the measuring device then estimate the last number (which will make your numbers end with a zero or a 5).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199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55" r="5446" b="47272"/>
          <a:stretch>
            <a:fillRect/>
          </a:stretch>
        </p:blipFill>
        <p:spPr bwMode="auto">
          <a:xfrm>
            <a:off x="0" y="2590800"/>
            <a:ext cx="358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Why </a:t>
            </a:r>
            <a:r>
              <a:rPr lang="en-US" altLang="en-US" sz="4000" dirty="0" smtClean="0"/>
              <a:t>A</a:t>
            </a:r>
            <a:r>
              <a:rPr lang="en-US" altLang="en-US" sz="4000" dirty="0" smtClean="0"/>
              <a:t>re Measurements </a:t>
            </a:r>
            <a:r>
              <a:rPr lang="en-US" altLang="en-US" sz="4000" dirty="0" smtClean="0"/>
              <a:t>Inexact?</a:t>
            </a:r>
          </a:p>
        </p:txBody>
      </p:sp>
      <p:pic>
        <p:nvPicPr>
          <p:cNvPr id="20485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87" b="45982"/>
          <a:stretch>
            <a:fillRect/>
          </a:stretch>
        </p:blipFill>
        <p:spPr bwMode="auto">
          <a:xfrm>
            <a:off x="76200" y="3505200"/>
            <a:ext cx="38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762000"/>
            <a:ext cx="55626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+mj-lt"/>
              </a:rPr>
              <a:t>Oddly enough, </a:t>
            </a:r>
            <a:r>
              <a:rPr lang="en-US" altLang="en-US" sz="2800" b="1" dirty="0" smtClean="0">
                <a:latin typeface="+mj-lt"/>
              </a:rPr>
              <a:t>science </a:t>
            </a:r>
            <a:r>
              <a:rPr lang="en-US" altLang="en-US" sz="2800" b="1" dirty="0" smtClean="0">
                <a:latin typeface="+mj-lt"/>
              </a:rPr>
              <a:t>often measures in the inexact.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tx1"/>
                </a:solidFill>
                <a:latin typeface="+mj-lt"/>
              </a:rPr>
              <a:t>The problem lies in the fact that every measuring device is in increments that can be divided an infinite number of times.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tx1"/>
                </a:solidFill>
                <a:latin typeface="+mj-lt"/>
              </a:rPr>
              <a:t>The measurer has to make a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+mj-lt"/>
              </a:rPr>
              <a:t>guess</a:t>
            </a:r>
            <a:r>
              <a:rPr lang="en-US" altLang="en-US" sz="2800" b="1" dirty="0" smtClean="0">
                <a:solidFill>
                  <a:schemeClr val="tx1"/>
                </a:solidFill>
                <a:latin typeface="+mj-lt"/>
              </a:rPr>
              <a:t> on what the last digit of the measurement 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tx1"/>
                </a:solidFill>
                <a:latin typeface="+mj-lt"/>
              </a:rPr>
              <a:t>This guess is called an estimate.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tx1"/>
                </a:solidFill>
                <a:latin typeface="+mj-lt"/>
              </a:rPr>
              <a:t>It’s fine as long as it’s precise &amp; accurate based upon the measuring tool.</a:t>
            </a:r>
          </a:p>
        </p:txBody>
      </p:sp>
    </p:spTree>
    <p:extLst>
      <p:ext uri="{BB962C8B-B14F-4D97-AF65-F5344CB8AC3E}">
        <p14:creationId xmlns:p14="http://schemas.microsoft.com/office/powerpoint/2010/main" xmlns="" val="1794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Conditions…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3332"/>
            <a:ext cx="7200900" cy="42640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Measuring in science has particular conditions to consider.</a:t>
            </a:r>
          </a:p>
          <a:p>
            <a:r>
              <a:rPr lang="en-US" sz="2800" dirty="0" smtClean="0"/>
              <a:t>Accuracy v. Precision</a:t>
            </a:r>
          </a:p>
          <a:p>
            <a:r>
              <a:rPr lang="en-US" sz="2800" dirty="0" smtClean="0"/>
              <a:t>Limits of measurements in science</a:t>
            </a:r>
          </a:p>
          <a:p>
            <a:r>
              <a:rPr lang="en-US" sz="2800" dirty="0" smtClean="0"/>
              <a:t>Always include zeroes in front of decimals</a:t>
            </a:r>
          </a:p>
          <a:p>
            <a:r>
              <a:rPr lang="en-US" sz="2800" dirty="0" smtClean="0"/>
              <a:t>Always include units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474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Accuracy v.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459523"/>
            <a:ext cx="7730289" cy="53984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Needless to say</a:t>
            </a:r>
            <a:r>
              <a:rPr lang="en-US" sz="2400" u="sng" dirty="0" smtClean="0"/>
              <a:t>, scientists attempt to be accurate and precise with their measurements</a:t>
            </a:r>
            <a:r>
              <a:rPr lang="en-US" sz="2400" dirty="0" smtClean="0"/>
              <a:t>.</a:t>
            </a:r>
          </a:p>
          <a:p>
            <a:r>
              <a:rPr lang="en-US" sz="2400" u="sng" dirty="0" smtClean="0"/>
              <a:t>Accuracy: How close to the ACTUAL value the measurement is.</a:t>
            </a:r>
          </a:p>
          <a:p>
            <a:pPr lvl="1"/>
            <a:r>
              <a:rPr lang="en-US" sz="2400" dirty="0" smtClean="0"/>
              <a:t>This relates to the item being measured.</a:t>
            </a:r>
          </a:p>
          <a:p>
            <a:r>
              <a:rPr lang="en-US" sz="2400" u="sng" dirty="0" smtClean="0"/>
              <a:t>Precision: How EXACT measurements are.</a:t>
            </a:r>
          </a:p>
          <a:p>
            <a:pPr lvl="1"/>
            <a:r>
              <a:rPr lang="en-US" sz="2400" dirty="0" smtClean="0"/>
              <a:t>This relates to reproducing the same measurement repeatedly</a:t>
            </a:r>
          </a:p>
          <a:p>
            <a:pPr lvl="1"/>
            <a:r>
              <a:rPr lang="en-US" sz="2400" dirty="0" smtClean="0"/>
              <a:t>Also, dependent on the precision of the device doing the measuring.</a:t>
            </a:r>
          </a:p>
          <a:p>
            <a:r>
              <a:rPr lang="en-US" sz="2400" dirty="0" smtClean="0"/>
              <a:t>Being accurate and precise in measurements is vital for reproducing experiments, delivering accurate information, being a trusted resource.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170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99585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Precision vs. </a:t>
            </a:r>
            <a:r>
              <a:rPr lang="en-US" altLang="en-US" dirty="0" smtClean="0"/>
              <a:t>Accuracy</a:t>
            </a:r>
            <a:endParaRPr lang="en-US" altLang="en-US" dirty="0" smtClean="0"/>
          </a:p>
        </p:txBody>
      </p:sp>
      <p:pic>
        <p:nvPicPr>
          <p:cNvPr id="12291" name="Picture 3" descr="accuracy_precision_03_25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0" y="1447800"/>
            <a:ext cx="4959350" cy="5257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3581400"/>
            <a:ext cx="2149475" cy="283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Precision:</a:t>
            </a:r>
          </a:p>
          <a:p>
            <a:pPr eaLnBrk="1" hangingPunct="1"/>
            <a:r>
              <a:rPr lang="en-US" altLang="en-US" dirty="0">
                <a:latin typeface="+mj-lt"/>
              </a:rPr>
              <a:t>How accurately you read the measuring device.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It describes how many significant figures you can read get from the DEVICE.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81800" y="1676400"/>
            <a:ext cx="21494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Accuracy:</a:t>
            </a:r>
          </a:p>
          <a:p>
            <a:pPr eaLnBrk="1" hangingPunct="1"/>
            <a:r>
              <a:rPr lang="en-US" altLang="en-US" dirty="0">
                <a:latin typeface="+mj-lt"/>
              </a:rPr>
              <a:t>How close to actual value the measurement is.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This describes the actual object being measured.</a:t>
            </a:r>
          </a:p>
        </p:txBody>
      </p:sp>
    </p:spTree>
    <p:extLst>
      <p:ext uri="{BB962C8B-B14F-4D97-AF65-F5344CB8AC3E}">
        <p14:creationId xmlns:p14="http://schemas.microsoft.com/office/powerpoint/2010/main" xmlns="" val="17632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Checkpoint Question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2971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smtClean="0">
                <a:latin typeface="+mj-lt"/>
              </a:rPr>
              <a:t>If I am collecting data on the ages of students in my classes. This is the data I display. For each class…</a:t>
            </a:r>
          </a:p>
          <a:p>
            <a:pPr eaLnBrk="1" hangingPunct="1"/>
            <a:r>
              <a:rPr lang="en-US" altLang="en-US" sz="2800" smtClean="0">
                <a:latin typeface="+mj-lt"/>
              </a:rPr>
              <a:t>What does the data show you?</a:t>
            </a:r>
          </a:p>
          <a:p>
            <a:pPr eaLnBrk="1" hangingPunct="1"/>
            <a:r>
              <a:rPr lang="en-US" altLang="en-US" sz="2000" smtClean="0">
                <a:latin typeface="+mj-lt"/>
              </a:rPr>
              <a:t>A. good precision/good accuracy</a:t>
            </a:r>
          </a:p>
          <a:p>
            <a:pPr eaLnBrk="1" hangingPunct="1"/>
            <a:r>
              <a:rPr lang="en-US" altLang="en-US" sz="2000" smtClean="0">
                <a:latin typeface="+mj-lt"/>
              </a:rPr>
              <a:t>B. good precision/poor accuracy</a:t>
            </a:r>
          </a:p>
          <a:p>
            <a:pPr eaLnBrk="1" hangingPunct="1"/>
            <a:r>
              <a:rPr lang="en-US" altLang="en-US" sz="2000" smtClean="0">
                <a:latin typeface="+mj-lt"/>
              </a:rPr>
              <a:t>C. poor precision/ poor accuracy</a:t>
            </a:r>
          </a:p>
          <a:p>
            <a:pPr eaLnBrk="1" hangingPunct="1"/>
            <a:r>
              <a:rPr lang="en-US" altLang="en-US" sz="2000" smtClean="0">
                <a:latin typeface="+mj-lt"/>
              </a:rPr>
              <a:t>D. poor precision/ good accuracy</a:t>
            </a:r>
          </a:p>
        </p:txBody>
      </p:sp>
      <p:graphicFrame>
        <p:nvGraphicFramePr>
          <p:cNvPr id="24609" name="Group 3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469748"/>
              </p:ext>
            </p:extLst>
          </p:nvPr>
        </p:nvGraphicFramePr>
        <p:xfrm>
          <a:off x="4876800" y="3581400"/>
          <a:ext cx="4114800" cy="2468652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period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period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period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Choice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918200" y="5702300"/>
            <a:ext cx="10160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1?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46900" y="5702300"/>
            <a:ext cx="10160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2?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75600" y="5702300"/>
            <a:ext cx="10160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3?</a:t>
            </a:r>
          </a:p>
        </p:txBody>
      </p:sp>
    </p:spTree>
    <p:extLst>
      <p:ext uri="{BB962C8B-B14F-4D97-AF65-F5344CB8AC3E}">
        <p14:creationId xmlns:p14="http://schemas.microsoft.com/office/powerpoint/2010/main" xmlns="" val="23242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180474"/>
            <a:ext cx="7200900" cy="1485900"/>
          </a:xfrm>
        </p:spPr>
        <p:txBody>
          <a:bodyPr/>
          <a:lstStyle/>
          <a:p>
            <a:r>
              <a:rPr lang="en-US" dirty="0" smtClean="0"/>
              <a:t>Measurements In Science Are Limited to the Tool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7" y="1479883"/>
            <a:ext cx="8181473" cy="524576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 order to deliver accurate, precise, and trustworthy measurements the scientist must be able to use quality measuring devices.</a:t>
            </a:r>
          </a:p>
          <a:p>
            <a:r>
              <a:rPr lang="en-US" sz="2400" dirty="0" smtClean="0"/>
              <a:t>The best measuring device chosen of what’s available will allow a scientist to measure accurately and precisely.</a:t>
            </a:r>
          </a:p>
          <a:p>
            <a:r>
              <a:rPr lang="en-US" sz="2400" dirty="0" smtClean="0"/>
              <a:t>Once the best device is chosen, the measurer is responsible for reading the device accurately and repetitively.</a:t>
            </a:r>
          </a:p>
          <a:p>
            <a:r>
              <a:rPr lang="en-US" sz="2400" dirty="0" smtClean="0"/>
              <a:t>The limit to measuring in science therefore, is the device.</a:t>
            </a:r>
          </a:p>
          <a:p>
            <a:r>
              <a:rPr lang="en-US" sz="2400" u="sng" dirty="0" smtClean="0"/>
              <a:t>2. In scientific measurements, read all markings available and estimate the last unit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Errors, discrepancies, and inconsistencies happen in real science.</a:t>
            </a:r>
          </a:p>
          <a:p>
            <a:r>
              <a:rPr lang="en-US" sz="2400" dirty="0" smtClean="0"/>
              <a:t>That is okay, but you must work towards keeping the margin of error as low as possible.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506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0"/>
            <a:ext cx="72009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Measurement “Grammar”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3" y="685799"/>
            <a:ext cx="8289758" cy="481818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2400" u="sng" dirty="0" smtClean="0"/>
              <a:t>Whenever a measurement or calculation is less than zero you must include a zero in front of the decimal.</a:t>
            </a:r>
          </a:p>
          <a:p>
            <a:pPr marL="0" indent="0">
              <a:buNone/>
            </a:pPr>
            <a:r>
              <a:rPr lang="en-US" sz="2400" dirty="0" smtClean="0"/>
              <a:t>Example:</a:t>
            </a:r>
          </a:p>
          <a:p>
            <a:pPr marL="0" indent="0">
              <a:buNone/>
            </a:pPr>
            <a:r>
              <a:rPr lang="en-US" sz="2400" dirty="0" smtClean="0"/>
              <a:t>you measure the width of a pencil to be just under 1cm</a:t>
            </a:r>
          </a:p>
          <a:p>
            <a:pPr marL="0" indent="0">
              <a:buNone/>
            </a:pPr>
            <a:r>
              <a:rPr lang="en-US" sz="2400" dirty="0" smtClean="0"/>
              <a:t>you would need to write this measurement as: 0.7cm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u="sng" dirty="0" smtClean="0"/>
              <a:t>Every measurement must include the unit!</a:t>
            </a:r>
          </a:p>
          <a:p>
            <a:pPr marL="0" indent="0">
              <a:buNone/>
            </a:pPr>
            <a:r>
              <a:rPr lang="en-US" sz="2400" dirty="0" smtClean="0"/>
              <a:t>Example: If you write 0.7 down as your answer, no one else knows if you meant 0.7cm, m, km, grams, pounds, or whatever else!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u="sng" dirty="0" smtClean="0"/>
              <a:t>When taking measurements, read all the visible markings on the tool then ESTIMATE the last number to the nearest 0.5. This maximizes precision!</a:t>
            </a:r>
          </a:p>
          <a:p>
            <a:pPr marL="0" indent="0">
              <a:buNone/>
            </a:pPr>
            <a:r>
              <a:rPr lang="en-US" sz="2400" dirty="0" smtClean="0"/>
              <a:t>Example: Which is more precise measurement for the length (see arrow)?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675.5mm or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67.5cm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64"/>
          <a:stretch/>
        </p:blipFill>
        <p:spPr>
          <a:xfrm>
            <a:off x="3210" y="4759891"/>
            <a:ext cx="9141583" cy="20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6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Measuring…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smtClean="0"/>
              <a:t>science</a:t>
            </a:r>
            <a:r>
              <a:rPr lang="en-US" sz="2800" dirty="0" smtClean="0"/>
              <a:t>, the goal is to be accurate and precise.</a:t>
            </a:r>
          </a:p>
          <a:p>
            <a:r>
              <a:rPr lang="en-US" sz="2800" dirty="0" smtClean="0"/>
              <a:t>Why?</a:t>
            </a:r>
          </a:p>
          <a:p>
            <a:r>
              <a:rPr lang="en-US" sz="2800" dirty="0" smtClean="0"/>
              <a:t>So the measurements can be trusted.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744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1257</Words>
  <Application>Microsoft Office PowerPoint</Application>
  <PresentationFormat>On-screen Show (4:3)</PresentationFormat>
  <Paragraphs>156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Crop</vt:lpstr>
      <vt:lpstr>Measurements in Science</vt:lpstr>
      <vt:lpstr>Why Are Measurements Inexact?</vt:lpstr>
      <vt:lpstr>A Few Conditions…</vt:lpstr>
      <vt:lpstr>1. Accuracy v. Precision</vt:lpstr>
      <vt:lpstr>Precision vs. Accuracy</vt:lpstr>
      <vt:lpstr>Checkpoint Question</vt:lpstr>
      <vt:lpstr>Measurements In Science Are Limited to the Tool Used</vt:lpstr>
      <vt:lpstr>3. Measurement “Grammar”</vt:lpstr>
      <vt:lpstr>The Goal of Measuring…</vt:lpstr>
      <vt:lpstr>4a. Tools for Measurement: Length</vt:lpstr>
      <vt:lpstr>4b. Tools for Measurement: Mass</vt:lpstr>
      <vt:lpstr>Tools for Measurement: Volume</vt:lpstr>
      <vt:lpstr>Slide 13</vt:lpstr>
      <vt:lpstr>Slide 14</vt:lpstr>
      <vt:lpstr>Tools for Measurement: Temperature</vt:lpstr>
      <vt:lpstr>Example</vt:lpstr>
      <vt:lpstr>Taking Measurements Practice</vt:lpstr>
    </vt:vector>
  </TitlesOfParts>
  <Company>Chandler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Measurements in Science</dc:title>
  <dc:creator>Ives, Keith</dc:creator>
  <cp:lastModifiedBy>DELL</cp:lastModifiedBy>
  <cp:revision>25</cp:revision>
  <dcterms:created xsi:type="dcterms:W3CDTF">2017-08-04T21:51:48Z</dcterms:created>
  <dcterms:modified xsi:type="dcterms:W3CDTF">2018-07-27T04:10:19Z</dcterms:modified>
</cp:coreProperties>
</file>